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6" r:id="rId4"/>
    <p:sldId id="270" r:id="rId5"/>
    <p:sldId id="273" r:id="rId6"/>
    <p:sldId id="275" r:id="rId7"/>
    <p:sldId id="276" r:id="rId8"/>
    <p:sldId id="27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EB30B7-85A6-1837-F4F4-BE68B5BFA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F8F330C-21CA-247F-4519-28383E1F8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666AC1-D870-3CC7-CDE2-A66BBBB75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5569CD-0818-C75D-91DF-C743E972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EF696-E25E-36FA-35CC-327A534A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9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A7606E-A021-29EB-0022-C58092F0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8B6AD06-6E88-0EE5-6065-8936ABED5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FE2F32-818F-D411-62CA-25C272DB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757C00F-6BAE-AD75-9005-D089D4BC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55553D-44F0-1D33-171C-AF4A4D58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8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1E63363C-03B8-A353-C589-BF2BAD533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3CBA89-FC56-3BEC-A723-86D01F965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98FD76-B388-76B5-DBA0-4BA51AD3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07DDD8-82E5-56FB-53F9-109172CC6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EBE3C1-EF85-3547-481E-387A66F2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78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F4B634-160E-4550-CDC7-3106914F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B24D12-B475-142C-D15F-965CB671E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234B25-BEDC-50DE-03A3-9C7EE2DC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7590CA-3137-F82D-6FB2-755F1A114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84ABD1-9DCB-2A07-8500-0DB06EF3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54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F2CD63-51EA-64E4-BA0E-C1A343026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A8FA14-DA35-621F-B830-CF1D7BF40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7FA98F-0B20-E360-5419-CAB0185B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DF552E-4258-5C7C-22B3-353F2968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836305-D984-6485-DE80-C3ED46A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5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7BC35F-A298-8364-64A9-35F60777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426013-8CA8-BCC6-8DE2-7292819BA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B8231B4-69D3-CAA8-2BAD-88E1EB7723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DCFE506-9B26-61D9-454C-109186B7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DDB8EC-73A0-7308-48E4-55031D53E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4A3C6F0-611B-51B1-B2C6-11CF100B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8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A8D488-D280-3466-3A5F-8C77878B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6744E34-9082-CD61-32C0-3FA2B22ED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2C1D0A8-0164-B737-B74B-5C6D13879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02BCA5F-4C06-7AD1-28D4-5E16276D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807E5C6-7084-958C-8DCC-2F5ED3F8B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D4F821F-EE04-C606-712C-7968D73A1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3E160D-7C5A-340F-9716-1859DFD0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CC316F0-18DB-901F-7D69-07B264084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182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C9A6F5-D632-B023-823F-AA4D0902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5F4994B-A143-37A6-CB79-C52E48DAE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C2A3FBD-9CC3-21F5-1A60-5D1653A7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8DC14A5-F6A5-C4DB-81CA-4B31CE74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2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8FB8EEE-ECAA-7A2C-0002-15A40B4F7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57638EC-244B-55E0-3219-2CB5F44BD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8D8CD4-152A-E08B-B8AA-78C5B91E1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9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253740-E1D0-B974-2066-39ACBA23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68CA56-FD66-5DB1-D16E-AD72A7690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EF15B7-B404-3B65-3384-DFF464B29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B527B4-3392-254B-92B9-4F6759EA2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D0A8266-54FF-C961-8F1D-44A63B1A7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E2E3B7-56AD-3A68-7DAD-B0E63B4C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77A562-C779-DF50-25D3-2A9F7B72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14C6A0B-DEE4-9392-1870-AEDF089E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01DF80F-D185-69B1-A31D-52C1104DB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02D388-C02A-5D3D-E1C2-5F57FD7FC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33B33F9-0DEB-FFD6-0234-E63A421E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B91D12-5353-3D71-FA87-5460C11BC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61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476EC-00C3-FCB7-1901-0ACB6CF7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09BA26-964D-3A46-F325-274DC6BA0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EDC7004-6621-7A21-0EBD-FC55390FF8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A237D-1278-4355-B5D5-B5CDEBAE62B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FAEA24-7FC1-2C8A-A5B8-EE83CEE6E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8D9AC2-ECED-B6E1-6BBF-7B68AFE20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5278-58D7-4EE5-8BE9-5E4D9A6583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42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D80009D-6CC6-1456-E20B-4B8055E7C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1363" r="65374" b="48990"/>
          <a:stretch/>
        </p:blipFill>
        <p:spPr>
          <a:xfrm>
            <a:off x="2927883" y="3237185"/>
            <a:ext cx="3037490" cy="317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6445FFB-9081-A005-8ABB-C8FBA654E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6" t="1666" r="31842" b="50116"/>
          <a:stretch/>
        </p:blipFill>
        <p:spPr>
          <a:xfrm>
            <a:off x="4529958" y="66175"/>
            <a:ext cx="3132084" cy="30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C75BA8B-C3CD-377D-0637-2751A7E05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6" t="1782" r="222" b="50000"/>
          <a:stretch/>
        </p:blipFill>
        <p:spPr>
          <a:xfrm>
            <a:off x="8124497" y="66175"/>
            <a:ext cx="3132084" cy="30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BB97B66-B47F-2992-034D-C0920057F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9" r="66467" b="3366"/>
          <a:stretch/>
        </p:blipFill>
        <p:spPr>
          <a:xfrm>
            <a:off x="1030013" y="66175"/>
            <a:ext cx="3037490" cy="30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CBAC682-7A77-F120-B65C-6A932FC9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8" t="55216" b="2593"/>
          <a:stretch/>
        </p:blipFill>
        <p:spPr>
          <a:xfrm>
            <a:off x="6226628" y="3184614"/>
            <a:ext cx="2870828" cy="328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44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F0B7FE8-93A8-8D7D-8D9E-B783F011E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5B654E4-CD55-F3DF-5040-993C11E81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1363" r="65374" b="48990"/>
          <a:stretch/>
        </p:blipFill>
        <p:spPr>
          <a:xfrm>
            <a:off x="2927883" y="3237185"/>
            <a:ext cx="3037490" cy="317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805F9E1-2D70-5E64-D2F6-7E2A1B8D4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6" t="1666" r="31842" b="50116"/>
          <a:stretch/>
        </p:blipFill>
        <p:spPr>
          <a:xfrm>
            <a:off x="4529958" y="66175"/>
            <a:ext cx="3132084" cy="30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334A4D-7FB8-1F5C-218C-91FB3862E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6" t="1782" r="222" b="50000"/>
          <a:stretch/>
        </p:blipFill>
        <p:spPr>
          <a:xfrm>
            <a:off x="8124497" y="66175"/>
            <a:ext cx="3132084" cy="30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192334D-FB27-B32F-A287-035BC70A2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79" r="66467" b="3366"/>
          <a:stretch/>
        </p:blipFill>
        <p:spPr>
          <a:xfrm>
            <a:off x="1030013" y="66175"/>
            <a:ext cx="3037490" cy="305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3064F0B-2F4C-FD7B-21D3-CDCBB6B44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8" t="55216" b="2593"/>
          <a:stretch/>
        </p:blipFill>
        <p:spPr>
          <a:xfrm>
            <a:off x="6226628" y="3184614"/>
            <a:ext cx="2870828" cy="328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35B06D7-5FC5-0906-CF77-BDEC09FC8947}"/>
              </a:ext>
            </a:extLst>
          </p:cNvPr>
          <p:cNvSpPr/>
          <p:nvPr/>
        </p:nvSpPr>
        <p:spPr>
          <a:xfrm>
            <a:off x="1030013" y="2112579"/>
            <a:ext cx="10226568" cy="1944414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В БЫТУ</a:t>
            </a:r>
          </a:p>
        </p:txBody>
      </p:sp>
    </p:spTree>
    <p:extLst>
      <p:ext uri="{BB962C8B-B14F-4D97-AF65-F5344CB8AC3E}">
        <p14:creationId xmlns:p14="http://schemas.microsoft.com/office/powerpoint/2010/main" val="220626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6A6F17A-4742-FDEC-AECC-C936711FF1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" y="-43844"/>
            <a:ext cx="12225136" cy="6901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699CA4-F20D-E5B9-70CC-D6FA029997AA}"/>
              </a:ext>
            </a:extLst>
          </p:cNvPr>
          <p:cNvSpPr txBox="1"/>
          <p:nvPr/>
        </p:nvSpPr>
        <p:spPr>
          <a:xfrm>
            <a:off x="2626360" y="133012"/>
            <a:ext cx="7503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Памятка: Как звонить диспетчеру службы спасения</a:t>
            </a:r>
            <a:endParaRPr lang="ru-RU" sz="24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B83CA92-BF98-83CD-3FD6-533F763A9AE0}"/>
              </a:ext>
            </a:extLst>
          </p:cNvPr>
          <p:cNvSpPr txBox="1"/>
          <p:nvPr/>
        </p:nvSpPr>
        <p:spPr>
          <a:xfrm>
            <a:off x="407404" y="879956"/>
            <a:ext cx="2359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Шаг 1:</a:t>
            </a:r>
            <a:r>
              <a:rPr lang="ru-RU" sz="1800" kern="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kern="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Подготовка к звонку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C481315-DD82-2DC1-6C00-28E032BFC96F}"/>
              </a:ext>
            </a:extLst>
          </p:cNvPr>
          <p:cNvSpPr txBox="1"/>
          <p:nvPr/>
        </p:nvSpPr>
        <p:spPr>
          <a:xfrm>
            <a:off x="3520175" y="835823"/>
            <a:ext cx="1776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Шаг 2: </a:t>
            </a:r>
            <a:endParaRPr lang="ru-RU" dirty="0"/>
          </a:p>
          <a:p>
            <a:r>
              <a:rPr lang="en-US" dirty="0"/>
              <a:t>Набор номера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4E029F7-FB5F-68AC-89DF-37047CD7E8E3}"/>
              </a:ext>
            </a:extLst>
          </p:cNvPr>
          <p:cNvSpPr txBox="1"/>
          <p:nvPr/>
        </p:nvSpPr>
        <p:spPr>
          <a:xfrm>
            <a:off x="5972545" y="841970"/>
            <a:ext cx="2969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Шаг 3: </a:t>
            </a:r>
            <a:endParaRPr lang="ru-RU" dirty="0"/>
          </a:p>
          <a:p>
            <a:r>
              <a:rPr lang="en-US" dirty="0"/>
              <a:t>Что говорить диспетчеру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E5AF96A-3060-F0C8-B580-3003E76F6C0C}"/>
              </a:ext>
            </a:extLst>
          </p:cNvPr>
          <p:cNvSpPr txBox="1"/>
          <p:nvPr/>
        </p:nvSpPr>
        <p:spPr>
          <a:xfrm>
            <a:off x="9618081" y="835823"/>
            <a:ext cx="2330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Шаг 4: </a:t>
            </a:r>
            <a:endParaRPr lang="ru-RU" dirty="0"/>
          </a:p>
          <a:p>
            <a:r>
              <a:rPr lang="en-US" dirty="0"/>
              <a:t>Ожидание помощи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BFB5E55-0FB5-3138-5C07-30C1CF3F7EDA}"/>
              </a:ext>
            </a:extLst>
          </p:cNvPr>
          <p:cNvSpPr txBox="1"/>
          <p:nvPr/>
        </p:nvSpPr>
        <p:spPr>
          <a:xfrm>
            <a:off x="193040" y="4987706"/>
            <a:ext cx="7055508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Спокойствие. </a:t>
            </a:r>
            <a:r>
              <a:rPr lang="ru-RU" dirty="0"/>
              <a:t>Постарайтесь успокоиться перед тем, как набрать номер. Паника может помешать вам четко изложить информацию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F0384F51-FE60-09B8-75EF-F6072C7E401D}"/>
              </a:ext>
            </a:extLst>
          </p:cNvPr>
          <p:cNvSpPr txBox="1"/>
          <p:nvPr/>
        </p:nvSpPr>
        <p:spPr>
          <a:xfrm>
            <a:off x="7468935" y="2015632"/>
            <a:ext cx="454152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Оцените ситуацию. </a:t>
            </a:r>
            <a:r>
              <a:rPr lang="ru-RU" dirty="0"/>
              <a:t>Убедитесь, что действительно нужна помощь спасателей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13AB366-8B86-3FA6-334F-61EE01626DA9}"/>
              </a:ext>
            </a:extLst>
          </p:cNvPr>
          <p:cNvSpPr txBox="1"/>
          <p:nvPr/>
        </p:nvSpPr>
        <p:spPr>
          <a:xfrm>
            <a:off x="7476111" y="2943864"/>
            <a:ext cx="4541520" cy="203132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Наберите н</a:t>
            </a:r>
            <a:r>
              <a:rPr lang="en-US" dirty="0"/>
              <a:t>омер службы спасения: </a:t>
            </a:r>
            <a:r>
              <a:rPr lang="ru-RU" dirty="0"/>
              <a:t> </a:t>
            </a:r>
          </a:p>
          <a:p>
            <a:r>
              <a:rPr lang="ru-RU" dirty="0"/>
              <a:t>Единый номер вызова служб </a:t>
            </a:r>
          </a:p>
          <a:p>
            <a:r>
              <a:rPr lang="ru-RU" dirty="0"/>
              <a:t>экстренного реагирования</a:t>
            </a:r>
            <a:r>
              <a:rPr lang="en-US" dirty="0"/>
              <a:t> – </a:t>
            </a:r>
            <a:r>
              <a:rPr lang="en-US" dirty="0">
                <a:solidFill>
                  <a:srgbClr val="C00000"/>
                </a:solidFill>
              </a:rPr>
              <a:t>112</a:t>
            </a:r>
            <a:r>
              <a:rPr lang="ru-RU" dirty="0"/>
              <a:t>,</a:t>
            </a:r>
          </a:p>
          <a:p>
            <a:r>
              <a:rPr lang="ru-RU" dirty="0"/>
              <a:t>Пожарная охрана – </a:t>
            </a:r>
            <a:r>
              <a:rPr lang="ru-RU" dirty="0">
                <a:solidFill>
                  <a:srgbClr val="C00000"/>
                </a:solidFill>
              </a:rPr>
              <a:t>101</a:t>
            </a:r>
            <a:r>
              <a:rPr lang="ru-RU" dirty="0"/>
              <a:t>,</a:t>
            </a:r>
          </a:p>
          <a:p>
            <a:r>
              <a:rPr lang="ru-RU" dirty="0"/>
              <a:t>Полиция – </a:t>
            </a:r>
            <a:r>
              <a:rPr lang="ru-RU" dirty="0">
                <a:solidFill>
                  <a:srgbClr val="C00000"/>
                </a:solidFill>
              </a:rPr>
              <a:t>102</a:t>
            </a:r>
            <a:r>
              <a:rPr lang="ru-RU" dirty="0"/>
              <a:t>,</a:t>
            </a:r>
          </a:p>
          <a:p>
            <a:r>
              <a:rPr lang="ru-RU" dirty="0"/>
              <a:t>Скорая помощь – </a:t>
            </a:r>
            <a:r>
              <a:rPr lang="ru-RU" dirty="0">
                <a:solidFill>
                  <a:srgbClr val="C00000"/>
                </a:solidFill>
              </a:rPr>
              <a:t>103</a:t>
            </a:r>
            <a:r>
              <a:rPr lang="ru-RU" dirty="0"/>
              <a:t>,</a:t>
            </a:r>
          </a:p>
          <a:p>
            <a:r>
              <a:rPr lang="ru-RU" dirty="0"/>
              <a:t>Аварийная газовая служба – </a:t>
            </a:r>
            <a:r>
              <a:rPr lang="ru-RU" dirty="0">
                <a:solidFill>
                  <a:srgbClr val="C00000"/>
                </a:solidFill>
              </a:rPr>
              <a:t>104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49B7591-E28F-35F0-A28C-48B04880930D}"/>
              </a:ext>
            </a:extLst>
          </p:cNvPr>
          <p:cNvSpPr txBox="1"/>
          <p:nvPr/>
        </p:nvSpPr>
        <p:spPr>
          <a:xfrm>
            <a:off x="206692" y="4231182"/>
            <a:ext cx="705550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Начните разговор с приветствия и кратко сообщите о происшествии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401971C-458C-6060-E777-0D1D0C046CA0}"/>
              </a:ext>
            </a:extLst>
          </p:cNvPr>
          <p:cNvSpPr txBox="1"/>
          <p:nvPr/>
        </p:nvSpPr>
        <p:spPr>
          <a:xfrm>
            <a:off x="193040" y="1677872"/>
            <a:ext cx="702820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Четко назовите адрес или ориентиры, где произошло происшествие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C4C1DBF-05B7-9EC8-3D90-B0E7C76E8ED2}"/>
              </a:ext>
            </a:extLst>
          </p:cNvPr>
          <p:cNvSpPr txBox="1"/>
          <p:nvPr/>
        </p:nvSpPr>
        <p:spPr>
          <a:xfrm>
            <a:off x="184235" y="6054292"/>
            <a:ext cx="705550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Опишите, что именно случилось. Сообщите количество пострадавших, их состояние, если возможно оценить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D5DAACC-57A5-BD70-E361-E4B5D98E813F}"/>
              </a:ext>
            </a:extLst>
          </p:cNvPr>
          <p:cNvSpPr txBox="1"/>
          <p:nvPr/>
        </p:nvSpPr>
        <p:spPr>
          <a:xfrm>
            <a:off x="7476111" y="5130962"/>
            <a:ext cx="4541520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Сообщите дополнительную информацию (есть ли угроза жизни людей и назовите свои контактные данные)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1FA10CF-C906-E4DE-3763-3AE1E5CD1026}"/>
              </a:ext>
            </a:extLst>
          </p:cNvPr>
          <p:cNvSpPr txBox="1"/>
          <p:nvPr/>
        </p:nvSpPr>
        <p:spPr>
          <a:xfrm>
            <a:off x="206692" y="2920660"/>
            <a:ext cx="7055508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dirty="0"/>
              <a:t>Следуйте указаниям диспетчера. По его просьбе вас могут оставить на месте происшествия до прибытия спасательных служб или предпринять определенные действия для обеспечения безопасности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610CC66-BF5F-FD3E-9F83-9747190AE3BB}"/>
              </a:ext>
            </a:extLst>
          </p:cNvPr>
          <p:cNvSpPr txBox="1"/>
          <p:nvPr/>
        </p:nvSpPr>
        <p:spPr>
          <a:xfrm>
            <a:off x="184235" y="2429491"/>
            <a:ext cx="7055508" cy="3693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Не вешайте трубку, пока диспетчер не разрешит это сделать</a:t>
            </a: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xmlns="" id="{F05571C7-869B-A9A8-9421-3384BBC59C3E}"/>
              </a:ext>
            </a:extLst>
          </p:cNvPr>
          <p:cNvSpPr/>
          <p:nvPr/>
        </p:nvSpPr>
        <p:spPr>
          <a:xfrm>
            <a:off x="2723885" y="1203120"/>
            <a:ext cx="718820" cy="1431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xmlns="" id="{8AB3A642-4FC3-96EB-4E2F-7E2CC92F2919}"/>
              </a:ext>
            </a:extLst>
          </p:cNvPr>
          <p:cNvSpPr/>
          <p:nvPr/>
        </p:nvSpPr>
        <p:spPr>
          <a:xfrm>
            <a:off x="5179430" y="1113734"/>
            <a:ext cx="718820" cy="1431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xmlns="" id="{FC7828AC-2F83-3F7B-D95A-0E8BC71796C0}"/>
              </a:ext>
            </a:extLst>
          </p:cNvPr>
          <p:cNvSpPr/>
          <p:nvPr/>
        </p:nvSpPr>
        <p:spPr>
          <a:xfrm>
            <a:off x="8825864" y="1087400"/>
            <a:ext cx="718820" cy="1431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9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A18267A-EAED-731E-9066-1FE10CBCE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23E750-5489-A65E-99E2-C879840348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" y="-43844"/>
            <a:ext cx="12225136" cy="69018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7D5D9D-0FE9-F9B9-AE81-49F86DB2E40D}"/>
              </a:ext>
            </a:extLst>
          </p:cNvPr>
          <p:cNvSpPr txBox="1"/>
          <p:nvPr/>
        </p:nvSpPr>
        <p:spPr>
          <a:xfrm>
            <a:off x="2626360" y="133012"/>
            <a:ext cx="7503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u="sng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Памятка: Как звонить диспетчеру службы спасения</a:t>
            </a:r>
            <a:endParaRPr lang="ru-RU" sz="24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8EAF482-FA0E-F2CD-AFDF-18DE90B39939}"/>
              </a:ext>
            </a:extLst>
          </p:cNvPr>
          <p:cNvSpPr txBox="1"/>
          <p:nvPr/>
        </p:nvSpPr>
        <p:spPr>
          <a:xfrm>
            <a:off x="407404" y="879956"/>
            <a:ext cx="2359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kern="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Шаг 1:</a:t>
            </a:r>
            <a:r>
              <a:rPr lang="ru-RU" sz="1800" kern="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r>
              <a:rPr lang="ru-RU" sz="1800" b="1" kern="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Подготовка к звонку</a:t>
            </a:r>
            <a:endParaRPr lang="ru-RU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ED6DB2E-6285-7E67-1352-FECAA6B4CC12}"/>
              </a:ext>
            </a:extLst>
          </p:cNvPr>
          <p:cNvSpPr txBox="1"/>
          <p:nvPr/>
        </p:nvSpPr>
        <p:spPr>
          <a:xfrm>
            <a:off x="3520175" y="835823"/>
            <a:ext cx="1776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Шаг 2: </a:t>
            </a:r>
            <a:endParaRPr lang="ru-RU" dirty="0"/>
          </a:p>
          <a:p>
            <a:r>
              <a:rPr lang="en-US" dirty="0"/>
              <a:t>Набор номера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5676F68-3CD9-80C6-D7DE-58BC4D52A7B7}"/>
              </a:ext>
            </a:extLst>
          </p:cNvPr>
          <p:cNvSpPr txBox="1"/>
          <p:nvPr/>
        </p:nvSpPr>
        <p:spPr>
          <a:xfrm>
            <a:off x="5972545" y="841970"/>
            <a:ext cx="2969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Шаг 3: </a:t>
            </a:r>
            <a:endParaRPr lang="ru-RU" dirty="0"/>
          </a:p>
          <a:p>
            <a:r>
              <a:rPr lang="en-US" dirty="0"/>
              <a:t>Что говорить диспетчеру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92CFB64-0242-40FA-6977-3AC4B04D9C38}"/>
              </a:ext>
            </a:extLst>
          </p:cNvPr>
          <p:cNvSpPr txBox="1"/>
          <p:nvPr/>
        </p:nvSpPr>
        <p:spPr>
          <a:xfrm>
            <a:off x="9618081" y="835823"/>
            <a:ext cx="23300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Шаг 4: </a:t>
            </a:r>
            <a:endParaRPr lang="ru-RU" dirty="0"/>
          </a:p>
          <a:p>
            <a:r>
              <a:rPr lang="en-US" dirty="0"/>
              <a:t>Ожидание помощи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AD16458-7A64-36CB-3F19-1BB906DAC4C2}"/>
              </a:ext>
            </a:extLst>
          </p:cNvPr>
          <p:cNvSpPr txBox="1"/>
          <p:nvPr/>
        </p:nvSpPr>
        <p:spPr>
          <a:xfrm>
            <a:off x="206690" y="1556591"/>
            <a:ext cx="7055508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1. </a:t>
            </a:r>
            <a:r>
              <a:rPr lang="en-US" dirty="0" err="1"/>
              <a:t>Спокойствие</a:t>
            </a:r>
            <a:r>
              <a:rPr lang="en-US" dirty="0"/>
              <a:t>. </a:t>
            </a:r>
            <a:r>
              <a:rPr lang="ru-RU" dirty="0"/>
              <a:t>Постарайтесь успокоиться перед тем, как набрать номер. Паника может помешать вам четко изложить информацию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1651EC-1ED5-1CC2-10CA-8995909CD1D2}"/>
              </a:ext>
            </a:extLst>
          </p:cNvPr>
          <p:cNvSpPr txBox="1"/>
          <p:nvPr/>
        </p:nvSpPr>
        <p:spPr>
          <a:xfrm>
            <a:off x="206690" y="2560723"/>
            <a:ext cx="7055507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2. </a:t>
            </a:r>
            <a:r>
              <a:rPr lang="en-US" dirty="0" err="1"/>
              <a:t>Оцените</a:t>
            </a:r>
            <a:r>
              <a:rPr lang="en-US" dirty="0"/>
              <a:t> ситуацию. </a:t>
            </a:r>
            <a:r>
              <a:rPr lang="ru-RU" dirty="0"/>
              <a:t>Убедитесь, что действительно нужна помощь спасателей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898125CA-90A2-5DE0-41B9-ADA322F5D3CD}"/>
              </a:ext>
            </a:extLst>
          </p:cNvPr>
          <p:cNvSpPr txBox="1"/>
          <p:nvPr/>
        </p:nvSpPr>
        <p:spPr>
          <a:xfrm>
            <a:off x="206690" y="3311162"/>
            <a:ext cx="7055507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3. Наберите н</a:t>
            </a:r>
            <a:r>
              <a:rPr lang="en-US" dirty="0"/>
              <a:t>омер службы спасения: </a:t>
            </a:r>
            <a:r>
              <a:rPr lang="ru-RU" dirty="0"/>
              <a:t> </a:t>
            </a:r>
          </a:p>
          <a:p>
            <a:r>
              <a:rPr lang="ru-RU" dirty="0"/>
              <a:t>Единый номер вызова служб экстренного реагирования</a:t>
            </a:r>
            <a:r>
              <a:rPr lang="en-US" dirty="0"/>
              <a:t> – </a:t>
            </a:r>
            <a:r>
              <a:rPr lang="en-US" dirty="0">
                <a:solidFill>
                  <a:srgbClr val="C00000"/>
                </a:solidFill>
              </a:rPr>
              <a:t>112</a:t>
            </a:r>
            <a:r>
              <a:rPr lang="ru-RU" dirty="0"/>
              <a:t>,</a:t>
            </a:r>
          </a:p>
          <a:p>
            <a:r>
              <a:rPr lang="ru-RU" dirty="0"/>
              <a:t>Пожарная охрана – </a:t>
            </a:r>
            <a:r>
              <a:rPr lang="ru-RU" dirty="0">
                <a:solidFill>
                  <a:srgbClr val="C00000"/>
                </a:solidFill>
              </a:rPr>
              <a:t>101</a:t>
            </a:r>
            <a:r>
              <a:rPr lang="ru-RU" dirty="0"/>
              <a:t>, Полиция – </a:t>
            </a:r>
            <a:r>
              <a:rPr lang="ru-RU" dirty="0">
                <a:solidFill>
                  <a:srgbClr val="C00000"/>
                </a:solidFill>
              </a:rPr>
              <a:t>102</a:t>
            </a:r>
            <a:r>
              <a:rPr lang="ru-RU" dirty="0"/>
              <a:t>, Скорая помощь – </a:t>
            </a:r>
            <a:r>
              <a:rPr lang="ru-RU" dirty="0">
                <a:solidFill>
                  <a:srgbClr val="C00000"/>
                </a:solidFill>
              </a:rPr>
              <a:t>103</a:t>
            </a:r>
            <a:r>
              <a:rPr lang="ru-RU" dirty="0"/>
              <a:t>,</a:t>
            </a:r>
          </a:p>
          <a:p>
            <a:r>
              <a:rPr lang="ru-RU" dirty="0"/>
              <a:t>Аварийная газовая служба – </a:t>
            </a:r>
            <a:r>
              <a:rPr lang="ru-RU" dirty="0">
                <a:solidFill>
                  <a:srgbClr val="C00000"/>
                </a:solidFill>
              </a:rPr>
              <a:t>104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E7F0A94-0E0A-F7DF-E801-262EDB92898C}"/>
              </a:ext>
            </a:extLst>
          </p:cNvPr>
          <p:cNvSpPr txBox="1"/>
          <p:nvPr/>
        </p:nvSpPr>
        <p:spPr>
          <a:xfrm>
            <a:off x="213505" y="4615599"/>
            <a:ext cx="705550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4. Начните разговор с приветствия и кратко сообщите о происшествии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B760F4C-A54C-1924-97FD-A29A640B4344}"/>
              </a:ext>
            </a:extLst>
          </p:cNvPr>
          <p:cNvSpPr txBox="1"/>
          <p:nvPr/>
        </p:nvSpPr>
        <p:spPr>
          <a:xfrm>
            <a:off x="213505" y="6104050"/>
            <a:ext cx="7028203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6. Четко назовите адрес или ориентиры, где произошло происшествие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B137065-57F7-25CD-55AE-BDA5B1457F01}"/>
              </a:ext>
            </a:extLst>
          </p:cNvPr>
          <p:cNvSpPr txBox="1"/>
          <p:nvPr/>
        </p:nvSpPr>
        <p:spPr>
          <a:xfrm>
            <a:off x="213505" y="5369699"/>
            <a:ext cx="7055508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5. Опишите, что именно случилось. Сообщите количество пострадавших, их состояние, если возможно оценить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4BDF4CD-CC4C-9A7E-08F4-B31DF86AA110}"/>
              </a:ext>
            </a:extLst>
          </p:cNvPr>
          <p:cNvSpPr txBox="1"/>
          <p:nvPr/>
        </p:nvSpPr>
        <p:spPr>
          <a:xfrm>
            <a:off x="7476110" y="2110833"/>
            <a:ext cx="4541520" cy="120032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7.Сообщите дополнительную информацию (есть ли угроза жизни людей и назовите свои контактные данные)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5C11F44-2638-51D7-B562-762140261726}"/>
              </a:ext>
            </a:extLst>
          </p:cNvPr>
          <p:cNvSpPr txBox="1"/>
          <p:nvPr/>
        </p:nvSpPr>
        <p:spPr>
          <a:xfrm>
            <a:off x="7498564" y="3464948"/>
            <a:ext cx="4503427" cy="175432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ru-RU" dirty="0"/>
              <a:t>8. Следуйте указаниям диспетчера. По его просьбе вас могут оставить на месте происшествия до прибытия спасательных служб или предпринять определенные действия для обеспечения безопасности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670C4F68-4426-76B8-759D-FC6F075B2DAF}"/>
              </a:ext>
            </a:extLst>
          </p:cNvPr>
          <p:cNvSpPr txBox="1"/>
          <p:nvPr/>
        </p:nvSpPr>
        <p:spPr>
          <a:xfrm>
            <a:off x="7495267" y="5408409"/>
            <a:ext cx="4503427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 kern="10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9. Не вешайте трубку, пока диспетчер не разрешит это сделать</a:t>
            </a: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xmlns="" id="{20EEBF98-B89E-69D2-8F47-4AEE6887B7EE}"/>
              </a:ext>
            </a:extLst>
          </p:cNvPr>
          <p:cNvSpPr/>
          <p:nvPr/>
        </p:nvSpPr>
        <p:spPr>
          <a:xfrm>
            <a:off x="2723885" y="1203120"/>
            <a:ext cx="718820" cy="1431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xmlns="" id="{D517FE75-4E33-F09C-0543-5C4C75EC4A05}"/>
              </a:ext>
            </a:extLst>
          </p:cNvPr>
          <p:cNvSpPr/>
          <p:nvPr/>
        </p:nvSpPr>
        <p:spPr>
          <a:xfrm>
            <a:off x="5179430" y="1113734"/>
            <a:ext cx="718820" cy="1431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xmlns="" id="{2D3C146A-0213-ACEA-5BB7-F3B2DEC2E944}"/>
              </a:ext>
            </a:extLst>
          </p:cNvPr>
          <p:cNvSpPr/>
          <p:nvPr/>
        </p:nvSpPr>
        <p:spPr>
          <a:xfrm>
            <a:off x="8825864" y="1087400"/>
            <a:ext cx="718820" cy="1431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9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01F539D-B2F1-38B7-6F64-549267BFB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1426ABF-23AD-49DE-3E92-6622563E43EB}"/>
              </a:ext>
            </a:extLst>
          </p:cNvPr>
          <p:cNvSpPr/>
          <p:nvPr/>
        </p:nvSpPr>
        <p:spPr>
          <a:xfrm>
            <a:off x="122830" y="4229802"/>
            <a:ext cx="11941791" cy="2507940"/>
          </a:xfrm>
          <a:prstGeom prst="roundRect">
            <a:avLst/>
          </a:prstGeom>
          <a:solidFill>
            <a:schemeClr val="accent1">
              <a:alpha val="79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0"/>
              </a:spcAft>
            </a:pPr>
            <a:r>
              <a:rPr lang="ru-RU" sz="3600" b="1" i="1" kern="100" dirty="0">
                <a:latin typeface="Times New Roman" panose="02020603050405020304" pitchFamily="18" charset="0"/>
                <a:ea typeface="SimSun" panose="02010600030101010101" pitchFamily="2" charset="-122"/>
                <a:cs typeface="Lucida Sans"/>
              </a:rPr>
              <a:t>Ребята приходят в гости к своему другу. Он случайно получил удар током от неисправного электроприбора и находится без сознания. У него также обнаружен ожог на руке. Ожог небольшой, кожа покраснела, но пузырей нет</a:t>
            </a:r>
            <a:endParaRPr lang="ru-RU" sz="2000" kern="100" dirty="0">
              <a:effectLst/>
              <a:latin typeface="Droid Serif"/>
              <a:ea typeface="SimSun" panose="02010600030101010101" pitchFamily="2" charset="-122"/>
              <a:cs typeface="Lucida Sa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0C1A16-E8C3-F5D8-9469-543538EF5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93" y="120258"/>
            <a:ext cx="6973614" cy="398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27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419160-2BE1-11BB-B295-E69BC2052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>
            <a:extLst>
              <a:ext uri="{FF2B5EF4-FFF2-40B4-BE49-F238E27FC236}">
                <a16:creationId xmlns:a16="http://schemas.microsoft.com/office/drawing/2014/main" xmlns="" id="{95B6E840-C1C9-6963-917F-03FA2FFC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3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DCF272EA-327A-2744-73CA-427A3AD8B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ACE67549-DAD2-6C26-C0BC-E3045C65B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46" y="397120"/>
            <a:ext cx="12053654" cy="6186309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1" i="0" u="sng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Алгоритм действий при рваной ране</a:t>
            </a:r>
            <a:endParaRPr kumimoji="0" lang="ru-RU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Остановка кровотечения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Поднимите руку выше уровня сердца, чтобы уменьшить приток _________ к месту ранения.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Наложите прямое давление на рану чистой тканью или марлевой повязкой. Если ______________ сильное, плотно прижмите ткань к ране и держите до остановки кровотечения.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Если _________ просачивается через ткань, добавьте еще одну чистую ткань поверх первой, но не снимайте первую повязку.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Промывание раны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После того как кровотечение остановлено, осторожно промойте рану _______________ или физиологическим раствором, чтобы удалить грязь и инородные тела.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Обработка антисептиком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Нанесите на края раны __________________, такой как хлоргексидин или мирамистин, чтобы предотвратить инфекцию.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Избегайте попадания антисептика непосредственно в саму _________, так как это может замедлить процесс заживления.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Наложение стерильной повязки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Накройте рану _________________ марлей или бинтом, чтобы защитить ее от дальнейшего загрязнения.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Закрепите ____________ лейкопластырем или бинтом, но не слишком туго, чтобы не нарушить кровообращение.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61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724FDFF-E364-B345-BDBB-26EFC9041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32A23AE9-A918-9416-A871-DA8C62CEA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36A5EBD7-25B1-25FB-0500-2C2D762D8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1">
            <a:extLst>
              <a:ext uri="{FF2B5EF4-FFF2-40B4-BE49-F238E27FC236}">
                <a16:creationId xmlns:a16="http://schemas.microsoft.com/office/drawing/2014/main" xmlns="" id="{5F67D2BC-DBE9-944E-747E-C3F168A1B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0"/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4" r="198"/>
          <a:stretch>
            <a:fillRect/>
          </a:stretch>
        </p:blipFill>
        <p:spPr bwMode="auto">
          <a:xfrm>
            <a:off x="1334815" y="636587"/>
            <a:ext cx="9785130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77CFB334-86BA-07D4-BEC8-8985BC7FA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030" y="74712"/>
            <a:ext cx="11670699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600" b="1" i="0" u="sng" strike="noStrike" cap="none" normalizeH="0" baseline="0" dirty="0">
                <a:ln>
                  <a:noFill/>
                </a:ln>
                <a:solidFill>
                  <a:srgbClr val="548DD4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Алгоритм действий при переломе конечности</a:t>
            </a:r>
            <a:endParaRPr kumimoji="0" lang="ru-RU" altLang="zh-C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Оценить состояние пострадавшего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Убедитесь в безопасности. Прежде чем оказывать помощь, убедитесь, что вы сами находитесь в ______________ обстановке и не подвергаете себя опасности.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Оцените общее состояние пострадавшего: сознание, ____________, пульс. 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Иммобилизация конечности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Не пытайтесь выпрямлять конечность или вправлять кости самостоятельно.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Зафиксируйте конечность в том положении, в котором она находится после перелома. Используйте подручные средства, такие как доски, палки, картон чтобы создать импровизированную __________. Шина должна захватывать суставы выше и ниже места предполагаемого перелома.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Закрепите __________________ бинтом, ремнями или любой другой доступной тканью. Главное – не перетягивать сильно, чтобы не нарушить кровообращение.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Контроль боли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Обезболивание. Постарайтесь успокоить пострадавшего и предложить ему ____________________ средство, если оно имеется и разрешено к применению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Поддержание общего состояния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Положение тела. Уложите пострадавшего таким образом, чтобы поврежденная конечность находилась выше уровня сердца. Это поможет уменьшить отек и _________________.</a:t>
            </a:r>
            <a:endParaRPr kumimoji="0" lang="ru-RU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1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6FBE498-4E41-3C1F-8735-38C4AD8F1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E1599B-2B8E-2356-5E50-AEC2EA9A9BFC}"/>
              </a:ext>
            </a:extLst>
          </p:cNvPr>
          <p:cNvSpPr txBox="1"/>
          <p:nvPr/>
        </p:nvSpPr>
        <p:spPr>
          <a:xfrm>
            <a:off x="567559" y="811612"/>
            <a:ext cx="110358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Домашнее задание</a:t>
            </a:r>
          </a:p>
          <a:p>
            <a:endParaRPr lang="ru-RU" sz="4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355600"/>
            <a:endParaRPr lang="ru-RU" sz="4400" kern="100" dirty="0">
              <a:solidFill>
                <a:schemeClr val="bg1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indent="355600" algn="ctr"/>
            <a:r>
              <a:rPr lang="ru-RU" sz="4400" kern="10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</a:t>
            </a:r>
            <a:r>
              <a:rPr lang="ru-RU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оставьте памятку по оказанию первой помощи при отравлении человека бытовой химией</a:t>
            </a:r>
            <a:endParaRPr lang="ru-RU" sz="4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41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706</Words>
  <Application>Microsoft Office PowerPoint</Application>
  <PresentationFormat>Широкоэкранный</PresentationFormat>
  <Paragraphs>77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Droid Serif</vt:lpstr>
      <vt:lpstr>Lucida Sans</vt:lpstr>
      <vt:lpstr>Times New Roman</vt:lpstr>
      <vt:lpstr>等线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Полещук</dc:creator>
  <cp:lastModifiedBy>Admin</cp:lastModifiedBy>
  <cp:revision>3</cp:revision>
  <dcterms:created xsi:type="dcterms:W3CDTF">2024-11-30T04:48:03Z</dcterms:created>
  <dcterms:modified xsi:type="dcterms:W3CDTF">2025-04-29T14:09:47Z</dcterms:modified>
</cp:coreProperties>
</file>